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</p:sldMasterIdLst>
  <p:notesMasterIdLst>
    <p:notesMasterId r:id="rId13"/>
  </p:notesMasterIdLst>
  <p:handoutMasterIdLst>
    <p:handoutMasterId r:id="rId14"/>
  </p:handoutMasterIdLst>
  <p:sldIdLst>
    <p:sldId id="1176" r:id="rId3"/>
    <p:sldId id="1168" r:id="rId4"/>
    <p:sldId id="1164" r:id="rId5"/>
    <p:sldId id="1169" r:id="rId6"/>
    <p:sldId id="1178" r:id="rId7"/>
    <p:sldId id="1179" r:id="rId8"/>
    <p:sldId id="1177" r:id="rId9"/>
    <p:sldId id="1173" r:id="rId10"/>
    <p:sldId id="1180" r:id="rId11"/>
    <p:sldId id="1174" r:id="rId1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69696"/>
    <a:srgbClr val="808080"/>
    <a:srgbClr val="E58B63"/>
    <a:srgbClr val="E07748"/>
    <a:srgbClr val="CC3300"/>
    <a:srgbClr val="FF00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7" autoAdjust="0"/>
    <p:restoredTop sz="94790" autoAdjust="0"/>
  </p:normalViewPr>
  <p:slideViewPr>
    <p:cSldViewPr>
      <p:cViewPr varScale="1">
        <p:scale>
          <a:sx n="87" d="100"/>
          <a:sy n="87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36"/>
    </p:cViewPr>
  </p:sorterViewPr>
  <p:notesViewPr>
    <p:cSldViewPr>
      <p:cViewPr varScale="1">
        <p:scale>
          <a:sx n="91" d="100"/>
          <a:sy n="91" d="100"/>
        </p:scale>
        <p:origin x="-1578" y="-96"/>
      </p:cViewPr>
      <p:guideLst>
        <p:guide orient="horz" pos="2304"/>
        <p:guide pos="30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70" tIns="48285" rIns="96570" bIns="48285" numCol="1" anchor="ctr" anchorCtr="0" compatLnSpc="1">
            <a:prstTxWarp prst="textNoShape">
              <a:avLst/>
            </a:prstTxWarp>
          </a:bodyPr>
          <a:lstStyle>
            <a:lvl1pPr algn="l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6" y="1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70" tIns="48285" rIns="96570" bIns="48285" numCol="1" anchor="ctr" anchorCtr="0" compatLnSpc="1">
            <a:prstTxWarp prst="textNoShape">
              <a:avLst/>
            </a:prstTxWarp>
          </a:bodyPr>
          <a:lstStyle>
            <a:lvl1pPr algn="r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950076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l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6" y="6950076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884E1F-E21D-479A-97FF-EA8A4D79E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>
            <a:lvl1pPr algn="l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6" y="1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>
            <a:lvl1pPr algn="r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8150" y="547688"/>
            <a:ext cx="36591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950076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l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6" y="6950076"/>
            <a:ext cx="416242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1DDE4B0-B531-4C9F-936C-33605D12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2700" y="3462338"/>
            <a:ext cx="70358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81" tIns="48191" rIns="96381" bIns="48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stylesdddddddddddddddddddddddddddddddddddddddddddddddd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20000"/>
      </a:lnSpc>
      <a:spcBef>
        <a:spcPct val="30000"/>
      </a:spcBef>
      <a:spcAft>
        <a:spcPct val="65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5000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34270-2DB9-4AA2-9789-47A53317A54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2913" y="549275"/>
            <a:ext cx="3656012" cy="2743200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1" y="3475039"/>
            <a:ext cx="7670800" cy="3290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D75A1-BA0B-4AED-A0C4-89AC597B693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1325" y="549275"/>
            <a:ext cx="3659188" cy="2743200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1" y="3475040"/>
            <a:ext cx="7670800" cy="3290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But, we can build on these findings.  For instance, we know that utility feedback programs have predominantly focused on technology approaches, forgetting the individual and group behavior approaches.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b="0"/>
          </a:p>
        </p:txBody>
      </p:sp>
      <p:pic>
        <p:nvPicPr>
          <p:cNvPr id="5" name="Picture 5" descr="gradient"/>
          <p:cNvPicPr>
            <a:picLocks noChangeAspect="1" noChangeArrowheads="1"/>
          </p:cNvPicPr>
          <p:nvPr/>
        </p:nvPicPr>
        <p:blipFill>
          <a:blip r:embed="rId2" cstate="print"/>
          <a:srcRect b="28751"/>
          <a:stretch>
            <a:fillRect/>
          </a:stretch>
        </p:blipFill>
        <p:spPr bwMode="auto">
          <a:xfrm>
            <a:off x="0" y="762000"/>
            <a:ext cx="121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leannexusenergysoft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650"/>
            <a:ext cx="12192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828800"/>
            <a:ext cx="7239000" cy="762000"/>
          </a:xfrm>
        </p:spPr>
        <p:txBody>
          <a:bodyPr anchor="ctr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858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800600" y="457200"/>
            <a:ext cx="3962400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sz="1400">
              <a:solidFill>
                <a:srgbClr val="04799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30480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b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152400"/>
          <a:ext cx="1524000" cy="622300"/>
        </p:xfrm>
        <a:graphic>
          <a:graphicData uri="http://schemas.openxmlformats.org/presentationml/2006/ole">
            <p:oleObj spid="_x0000_s53250" name="Photo Editor Photo" r:id="rId3" imgW="7542857" imgH="1257476" progId="">
              <p:embed/>
            </p:oleObj>
          </a:graphicData>
        </a:graphic>
      </p:graphicFrame>
      <p:pic>
        <p:nvPicPr>
          <p:cNvPr id="7" name="Picture 6" descr="gradient"/>
          <p:cNvPicPr>
            <a:picLocks noChangeAspect="1" noChangeArrowheads="1"/>
          </p:cNvPicPr>
          <p:nvPr/>
        </p:nvPicPr>
        <p:blipFill>
          <a:blip r:embed="rId4" cstate="print"/>
          <a:srcRect b="28751"/>
          <a:stretch>
            <a:fillRect/>
          </a:stretch>
        </p:blipFill>
        <p:spPr bwMode="auto">
          <a:xfrm>
            <a:off x="0" y="762000"/>
            <a:ext cx="114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85850" y="6643688"/>
            <a:ext cx="41259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tx2"/>
                </a:solidFill>
              </a:rPr>
              <a:t>Confidential                  © Nexus Energy Software                          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04800"/>
            <a:ext cx="1160463" cy="51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91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414463" y="1557338"/>
            <a:ext cx="7239000" cy="762000"/>
          </a:xfrm>
        </p:spPr>
        <p:txBody>
          <a:bodyPr anchor="ctr"/>
          <a:lstStyle>
            <a:lvl1pPr>
              <a:spcAft>
                <a:spcPct val="30000"/>
              </a:spcAft>
              <a:defRPr sz="2900"/>
            </a:lvl1pPr>
          </a:lstStyle>
          <a:p>
            <a:r>
              <a:rPr lang="en-US"/>
              <a:t>Main Title Here</a:t>
            </a:r>
          </a:p>
        </p:txBody>
      </p:sp>
      <p:sp>
        <p:nvSpPr>
          <p:cNvPr id="289178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3563" y="2578100"/>
            <a:ext cx="6400800" cy="9985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i="1">
                <a:solidFill>
                  <a:srgbClr val="CC6600"/>
                </a:solidFill>
              </a:defRPr>
            </a:lvl1pPr>
          </a:lstStyle>
          <a:p>
            <a:r>
              <a:rPr lang="en-US"/>
              <a:t>Subtitle here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257800" y="6324600"/>
            <a:ext cx="3429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An ESCO Technologies Company</a:t>
            </a:r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9050"/>
            <a:ext cx="39243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89050"/>
            <a:ext cx="39243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533400"/>
            <a:ext cx="203835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9626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dient"/>
          <p:cNvPicPr>
            <a:picLocks noChangeAspect="1" noChangeArrowheads="1"/>
          </p:cNvPicPr>
          <p:nvPr/>
        </p:nvPicPr>
        <p:blipFill>
          <a:blip r:embed="rId15" cstate="print"/>
          <a:srcRect b="28751"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5955" name="Line 3"/>
          <p:cNvSpPr>
            <a:spLocks noChangeShapeType="1"/>
          </p:cNvSpPr>
          <p:nvPr/>
        </p:nvSpPr>
        <p:spPr bwMode="auto">
          <a:xfrm>
            <a:off x="1143000" y="304800"/>
            <a:ext cx="7848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85958" name="Line 6"/>
          <p:cNvSpPr>
            <a:spLocks noChangeShapeType="1"/>
          </p:cNvSpPr>
          <p:nvPr/>
        </p:nvSpPr>
        <p:spPr bwMode="auto">
          <a:xfrm>
            <a:off x="0" y="65532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sp>
        <p:nvSpPr>
          <p:cNvPr id="2685959" name="Line 7"/>
          <p:cNvSpPr>
            <a:spLocks noChangeShapeType="1"/>
          </p:cNvSpPr>
          <p:nvPr/>
        </p:nvSpPr>
        <p:spPr bwMode="auto">
          <a:xfrm>
            <a:off x="8991600" y="304800"/>
            <a:ext cx="0" cy="6324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wipe dir="r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rgbClr val="CC6600"/>
        </a:buClr>
        <a:buSzPct val="75000"/>
        <a:buFont typeface="Wingdings" pitchFamily="2" charset="2"/>
        <a:buChar char="Ø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5000"/>
        </a:spcBef>
        <a:spcAft>
          <a:spcPct val="25000"/>
        </a:spcAft>
        <a:buClr>
          <a:schemeClr val="tx1"/>
        </a:buClr>
        <a:buSzPct val="75000"/>
        <a:buChar char="•"/>
        <a:defRPr sz="17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9050"/>
            <a:ext cx="8001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First level of text goes here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Third level</a:t>
            </a:r>
          </a:p>
          <a:p>
            <a:pPr lvl="1"/>
            <a:endParaRPr lang="en-US" smtClean="0"/>
          </a:p>
        </p:txBody>
      </p:sp>
      <p:sp>
        <p:nvSpPr>
          <p:cNvPr id="2890756" name="Text Box 4"/>
          <p:cNvSpPr txBox="1">
            <a:spLocks noChangeArrowheads="1"/>
          </p:cNvSpPr>
          <p:nvPr/>
        </p:nvSpPr>
        <p:spPr bwMode="auto">
          <a:xfrm>
            <a:off x="330200" y="6643688"/>
            <a:ext cx="4125913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tx2"/>
                </a:solidFill>
              </a:rPr>
              <a:t>Confidential   © Nexus Energy Software                           </a:t>
            </a:r>
          </a:p>
        </p:txBody>
      </p:sp>
      <p:sp>
        <p:nvSpPr>
          <p:cNvPr id="2890757" name="Line 5"/>
          <p:cNvSpPr>
            <a:spLocks noChangeShapeType="1"/>
          </p:cNvSpPr>
          <p:nvPr/>
        </p:nvSpPr>
        <p:spPr bwMode="auto">
          <a:xfrm>
            <a:off x="0" y="6629400"/>
            <a:ext cx="8991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sp>
        <p:nvSpPr>
          <p:cNvPr id="2890758" name="Line 6"/>
          <p:cNvSpPr>
            <a:spLocks noChangeShapeType="1"/>
          </p:cNvSpPr>
          <p:nvPr/>
        </p:nvSpPr>
        <p:spPr bwMode="auto">
          <a:xfrm>
            <a:off x="0" y="317500"/>
            <a:ext cx="89916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sp>
        <p:nvSpPr>
          <p:cNvPr id="2890759" name="Line 7"/>
          <p:cNvSpPr>
            <a:spLocks noChangeShapeType="1"/>
          </p:cNvSpPr>
          <p:nvPr/>
        </p:nvSpPr>
        <p:spPr bwMode="auto">
          <a:xfrm>
            <a:off x="0" y="6629400"/>
            <a:ext cx="8991600" cy="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sp>
        <p:nvSpPr>
          <p:cNvPr id="2890760" name="Line 8"/>
          <p:cNvSpPr>
            <a:spLocks noChangeShapeType="1"/>
          </p:cNvSpPr>
          <p:nvPr/>
        </p:nvSpPr>
        <p:spPr bwMode="auto">
          <a:xfrm>
            <a:off x="8991600" y="317500"/>
            <a:ext cx="0" cy="63119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  <a:defRPr/>
            </a:pPr>
            <a:endParaRPr lang="en-US"/>
          </a:p>
        </p:txBody>
      </p:sp>
      <p:pic>
        <p:nvPicPr>
          <p:cNvPr id="1035" name="Picture 9" descr="gradient"/>
          <p:cNvPicPr>
            <a:picLocks noChangeAspect="1" noChangeArrowheads="1"/>
          </p:cNvPicPr>
          <p:nvPr/>
        </p:nvPicPr>
        <p:blipFill>
          <a:blip r:embed="rId14" cstate="print"/>
          <a:srcRect b="28751"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0762" name="Text Box 10"/>
          <p:cNvSpPr txBox="1">
            <a:spLocks noChangeArrowheads="1"/>
          </p:cNvSpPr>
          <p:nvPr/>
        </p:nvSpPr>
        <p:spPr bwMode="auto">
          <a:xfrm>
            <a:off x="-87313" y="6448425"/>
            <a:ext cx="4794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1FB30C5-6E79-417E-93ED-599C1AF41695}" type="slidenum">
              <a:rPr lang="en-US" sz="1400" b="0">
                <a:solidFill>
                  <a:schemeClr val="bg1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0">
              <a:solidFill>
                <a:schemeClr val="bg1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7899400" y="6432550"/>
          <a:ext cx="914400" cy="374650"/>
        </p:xfrm>
        <a:graphic>
          <a:graphicData uri="http://schemas.openxmlformats.org/presentationml/2006/ole">
            <p:oleObj spid="_x0000_s1026" name="Photo Editor Photo" r:id="rId15" imgW="7542857" imgH="125747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ip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20000"/>
        </a:spcAft>
        <a:buClr>
          <a:srgbClr val="CC6600"/>
        </a:buClr>
        <a:buSzPct val="75000"/>
        <a:buFont typeface="Wingdings" pitchFamily="2" charset="2"/>
        <a:buChar char="Ø"/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20000"/>
        </a:spcAft>
        <a:buClr>
          <a:schemeClr val="tx2"/>
        </a:buClr>
        <a:buSzPct val="125000"/>
        <a:buChar char="•"/>
        <a:defRPr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20000"/>
        </a:spcAft>
        <a:buClr>
          <a:schemeClr val="tx1"/>
        </a:buClr>
        <a:buSzPct val="75000"/>
        <a:buFont typeface="Arial" charset="0"/>
        <a:buChar char="–"/>
        <a:defRPr sz="1700" b="1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gm@mit.edu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hyperlink" Target="http://www.mit.edu/site/aboutsite.html" TargetMode="Externa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hmichaels\Desktop\shared\IBP_DEMO\CCP\account_entry.ht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6869" name="Picture 5" descr="About this si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"/>
            <a:ext cx="1143000" cy="5715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>
                  <a:alpha val="28000"/>
                </a:schemeClr>
              </a:gs>
            </a:gsLst>
            <a:lin ang="5400000" scaled="1"/>
          </a:gradFill>
        </p:spPr>
      </p:pic>
      <p:sp>
        <p:nvSpPr>
          <p:cNvPr id="8199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8077200" cy="457200"/>
          </a:xfrm>
        </p:spPr>
        <p:txBody>
          <a:bodyPr/>
          <a:lstStyle/>
          <a:p>
            <a:pPr eaLnBrk="1" hangingPunct="1"/>
            <a:r>
              <a:rPr lang="en-US" sz="2200" i="1" dirty="0" smtClean="0"/>
              <a:t>Information-enabled </a:t>
            </a:r>
            <a:r>
              <a:rPr lang="en-US" sz="2200" i="1" dirty="0" smtClean="0"/>
              <a:t>Energy Efficiency</a:t>
            </a:r>
            <a:endParaRPr lang="en-US" sz="2200" i="1" dirty="0" smtClean="0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33400" y="4953000"/>
            <a:ext cx="56388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8080"/>
                </a:solidFill>
              </a:rPr>
              <a:t>Harvey Michaels</a:t>
            </a:r>
            <a:r>
              <a:rPr lang="en-US" sz="1800" dirty="0">
                <a:solidFill>
                  <a:srgbClr val="008080"/>
                </a:solidFill>
              </a:rPr>
              <a:t>, </a:t>
            </a:r>
            <a:r>
              <a:rPr lang="en-US" sz="1600" dirty="0">
                <a:solidFill>
                  <a:srgbClr val="008080"/>
                </a:solidFill>
              </a:rPr>
              <a:t>Lecturer/ Efficiency Strategy Research Director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</a:rPr>
              <a:t>Massachusetts Institute of </a:t>
            </a:r>
            <a:r>
              <a:rPr lang="en-US" sz="1600" dirty="0" smtClean="0">
                <a:solidFill>
                  <a:schemeClr val="tx2"/>
                </a:solidFill>
              </a:rPr>
              <a:t>Technology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June 18, 2010 Energy Roundtable Efficiency panel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</a:pPr>
            <a:r>
              <a:rPr lang="en-US" sz="1600" dirty="0">
                <a:solidFill>
                  <a:schemeClr val="tx2"/>
                </a:solidFill>
                <a:hlinkClick r:id="rId6"/>
              </a:rPr>
              <a:t>hgm@mit.edu</a:t>
            </a:r>
            <a:endParaRPr lang="en-US" sz="1600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</a:pPr>
            <a:endParaRPr lang="en-US" sz="1600" dirty="0">
              <a:solidFill>
                <a:schemeClr val="hlink"/>
              </a:solidFill>
            </a:endParaRPr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029200"/>
            <a:ext cx="1981200" cy="14303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3" name="Picture 15" descr="smart_grid_network_imag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2057400"/>
            <a:ext cx="4152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2743200"/>
            <a:ext cx="1548586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0" cstate="print"/>
          <a:srcRect t="9184"/>
          <a:stretch>
            <a:fillRect/>
          </a:stretch>
        </p:blipFill>
        <p:spPr bwMode="auto">
          <a:xfrm>
            <a:off x="6934200" y="2094412"/>
            <a:ext cx="1851314" cy="2327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8382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Key Hypothesis: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i="1" dirty="0" smtClean="0"/>
              <a:t>Utilities create the enabling conditions </a:t>
            </a:r>
            <a:r>
              <a:rPr lang="en-US" sz="2000" dirty="0" smtClean="0"/>
              <a:t>for market-based systems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3733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To accomplish this,</a:t>
            </a:r>
            <a:r>
              <a:rPr lang="en-US" sz="1800" i="1" dirty="0" smtClean="0"/>
              <a:t> </a:t>
            </a:r>
            <a:r>
              <a:rPr lang="en-US" sz="1800" dirty="0" smtClean="0"/>
              <a:t>utilities, regulators should focus on:</a:t>
            </a:r>
          </a:p>
          <a:p>
            <a:pPr lvl="1" eaLnBrk="1" hangingPunct="1"/>
            <a:r>
              <a:rPr lang="en-US" sz="1800" i="1" dirty="0" smtClean="0"/>
              <a:t>consumer-centric architectures </a:t>
            </a:r>
            <a:r>
              <a:rPr lang="en-US" sz="1800" dirty="0" smtClean="0"/>
              <a:t>for appliance control,</a:t>
            </a:r>
          </a:p>
          <a:p>
            <a:pPr lvl="1" eaLnBrk="1" hangingPunct="1"/>
            <a:r>
              <a:rPr lang="en-US" sz="1800" i="1" dirty="0" smtClean="0"/>
              <a:t>Open and public architecture</a:t>
            </a:r>
            <a:r>
              <a:rPr lang="en-US" sz="1800" dirty="0" smtClean="0"/>
              <a:t> for AMI communication, </a:t>
            </a:r>
          </a:p>
          <a:p>
            <a:pPr lvl="1" eaLnBrk="1" hangingPunct="1"/>
            <a:r>
              <a:rPr lang="en-US" sz="1800" dirty="0" smtClean="0"/>
              <a:t> </a:t>
            </a:r>
            <a:r>
              <a:rPr lang="en-US" sz="1800" i="1" dirty="0" smtClean="0"/>
              <a:t>Encouraging a broad ecosystem of content providers,          including utilities.</a:t>
            </a:r>
          </a:p>
          <a:p>
            <a:pPr lvl="1" eaLnBrk="1" hangingPunct="1"/>
            <a:endParaRPr lang="en-US" sz="1800" i="1" dirty="0" smtClean="0"/>
          </a:p>
          <a:p>
            <a:pPr eaLnBrk="1" hangingPunct="1"/>
            <a:r>
              <a:rPr lang="en-US" sz="1800" u="sng" dirty="0" smtClean="0"/>
              <a:t>2013</a:t>
            </a:r>
            <a:r>
              <a:rPr lang="en-US" sz="1800" dirty="0" smtClean="0"/>
              <a:t> – How will efficiency look – when the politics change?</a:t>
            </a:r>
          </a:p>
          <a:p>
            <a:pPr eaLnBrk="1" hangingPunct="1"/>
            <a:r>
              <a:rPr lang="en-US" sz="1800" u="sng" dirty="0" smtClean="0"/>
              <a:t>Smart meters and dynamic pricing</a:t>
            </a:r>
            <a:r>
              <a:rPr lang="en-US" sz="1800" dirty="0" smtClean="0"/>
              <a:t> – will we move forward?</a:t>
            </a:r>
          </a:p>
          <a:p>
            <a:pPr eaLnBrk="1" hangingPunct="1"/>
            <a:r>
              <a:rPr lang="en-US" sz="1800" u="sng" dirty="0" smtClean="0"/>
              <a:t>The nation’s consumers</a:t>
            </a:r>
            <a:r>
              <a:rPr lang="en-US" sz="1800" dirty="0" smtClean="0"/>
              <a:t> – will we innovate, educate, and support good energy decisions? (</a:t>
            </a:r>
            <a:r>
              <a:rPr lang="en-US" sz="1800" dirty="0" err="1" smtClean="0"/>
              <a:t>ie</a:t>
            </a:r>
            <a:r>
              <a:rPr lang="en-US" sz="1800" dirty="0" smtClean="0"/>
              <a:t> lower discount rates)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000" u="sng" dirty="0" smtClean="0"/>
              <a:t>We can do this </a:t>
            </a:r>
            <a:r>
              <a:rPr lang="en-US" sz="2000" dirty="0" smtClean="0"/>
              <a:t>– </a:t>
            </a:r>
            <a:r>
              <a:rPr lang="en-US" sz="2000" i="1" dirty="0" smtClean="0"/>
              <a:t>but can we do it in time?</a:t>
            </a:r>
          </a:p>
          <a:p>
            <a:pPr lvl="1" eaLnBrk="1" hangingPunct="1">
              <a:buNone/>
            </a:pPr>
            <a:endParaRPr lang="en-US" sz="18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762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80% below 1990 means: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800" smtClean="0"/>
              <a:t/>
            </a:r>
            <a:br>
              <a:rPr lang="en-US" sz="800" smtClean="0"/>
            </a:br>
            <a:r>
              <a:rPr lang="en-US" sz="2200" smtClean="0"/>
              <a:t>Reduce </a:t>
            </a:r>
            <a:r>
              <a:rPr lang="en-US" sz="800" smtClean="0"/>
              <a:t> </a:t>
            </a:r>
            <a:r>
              <a:rPr lang="en-US" sz="2200" dirty="0" smtClean="0"/>
              <a:t>US Carbon pp from </a:t>
            </a:r>
            <a:r>
              <a:rPr lang="en-US" sz="2200" i="1" dirty="0" smtClean="0"/>
              <a:t>5.5 tons/yr to &lt; 1 ton/yr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ENORMOUS EFFORT:</a:t>
            </a:r>
          </a:p>
          <a:p>
            <a:pPr eaLnBrk="1" hangingPunct="1"/>
            <a:r>
              <a:rPr lang="en-US" sz="1800" dirty="0" smtClean="0"/>
              <a:t>Capture all carbon from all coal plants (to date 0).</a:t>
            </a:r>
          </a:p>
          <a:p>
            <a:pPr eaLnBrk="1" hangingPunct="1"/>
            <a:r>
              <a:rPr lang="en-US" sz="1800" dirty="0" smtClean="0"/>
              <a:t>Triple coal and gas plants, also with all carbon captured.</a:t>
            </a:r>
          </a:p>
          <a:p>
            <a:pPr eaLnBrk="1" hangingPunct="1"/>
            <a:r>
              <a:rPr lang="en-US" sz="1800" dirty="0" smtClean="0"/>
              <a:t>2/3 of all cars/trucks all-electric, rest adv. </a:t>
            </a:r>
            <a:r>
              <a:rPr lang="en-US" sz="1800" dirty="0" err="1" smtClean="0"/>
              <a:t>biofuels</a:t>
            </a:r>
            <a:r>
              <a:rPr lang="en-US" sz="1800" dirty="0" smtClean="0"/>
              <a:t>. </a:t>
            </a:r>
          </a:p>
          <a:p>
            <a:pPr eaLnBrk="1" hangingPunct="1"/>
            <a:r>
              <a:rPr lang="en-US" sz="1800" dirty="0" smtClean="0"/>
              <a:t>In units of 1000 MW  (a typical nuke) by 2050 we need:</a:t>
            </a:r>
          </a:p>
          <a:p>
            <a:pPr lvl="1" eaLnBrk="1" hangingPunct="1"/>
            <a:r>
              <a:rPr lang="en-US" sz="1800" dirty="0" smtClean="0"/>
              <a:t>1200 wind (last year 8)</a:t>
            </a:r>
          </a:p>
          <a:p>
            <a:pPr lvl="1" eaLnBrk="1" hangingPunct="1"/>
            <a:r>
              <a:rPr lang="en-US" sz="1800" dirty="0" smtClean="0"/>
              <a:t>1400 solar (last year .3)</a:t>
            </a:r>
          </a:p>
          <a:p>
            <a:pPr lvl="1" eaLnBrk="1" hangingPunct="1"/>
            <a:r>
              <a:rPr lang="en-US" sz="1800" dirty="0" smtClean="0"/>
              <a:t>500 nuclear (last 20 years 0)</a:t>
            </a:r>
          </a:p>
          <a:p>
            <a:pPr lvl="1" eaLnBrk="1" hangingPunct="1"/>
            <a:endParaRPr lang="en-US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LAY-UP: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Improve energy efficiency                                                                        by 3% per year.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05863"/>
            <a:ext cx="3886200" cy="26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6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391400" cy="457200"/>
          </a:xfrm>
        </p:spPr>
        <p:txBody>
          <a:bodyPr/>
          <a:lstStyle/>
          <a:p>
            <a:pPr eaLnBrk="1" hangingPunct="1"/>
            <a:r>
              <a:rPr lang="en-US" sz="2600" i="1" dirty="0" smtClean="0"/>
              <a:t>How </a:t>
            </a:r>
            <a:r>
              <a:rPr lang="en-US" sz="2600" dirty="0" smtClean="0"/>
              <a:t>will we Enable Energy Efficiency?</a:t>
            </a:r>
            <a:endParaRPr lang="en-US" sz="2600" i="1" u="sng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000" y="1981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 Buildings consume 71% of all electricity, 55% of all natural gas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0480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en-US" dirty="0" smtClean="0"/>
              <a:t>30% efficiency  achievable by 2030 with 3 Deployment options:</a:t>
            </a:r>
          </a:p>
          <a:p>
            <a:pPr marL="342900" indent="-342900" eaLnBrk="1" hangingPunct="1">
              <a:defRPr/>
            </a:pPr>
            <a:endParaRPr lang="en-US" sz="800" dirty="0" smtClean="0"/>
          </a:p>
          <a:p>
            <a:pPr marL="342900" indent="-342900" eaLnBrk="1" hangingPunct="1">
              <a:defRPr/>
            </a:pPr>
            <a:r>
              <a:rPr lang="en-US" sz="800" i="1" dirty="0" smtClean="0"/>
              <a:t> 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Public funding models, incl. utilities:  </a:t>
            </a:r>
            <a:r>
              <a:rPr lang="en-US" i="1" dirty="0" smtClean="0"/>
              <a:t>carrots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endParaRPr lang="en-US" sz="800" i="1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Codes and Standards:                           </a:t>
            </a:r>
            <a:r>
              <a:rPr lang="en-US" i="1" dirty="0" smtClean="0"/>
              <a:t>sticks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endParaRPr lang="en-US" sz="800" i="1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Data and intelligence-driven :               </a:t>
            </a:r>
            <a:r>
              <a:rPr lang="en-US" i="1" dirty="0" smtClean="0"/>
              <a:t>information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31111" t="12814" r="30556" b="5721"/>
          <a:stretch>
            <a:fillRect/>
          </a:stretch>
        </p:blipFill>
        <p:spPr bwMode="auto">
          <a:xfrm>
            <a:off x="7391400" y="1"/>
            <a:ext cx="1752599" cy="2261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04800" y="5334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buNone/>
              <a:defRPr/>
            </a:pPr>
            <a:r>
              <a:rPr lang="en-US" i="1" u="sng" dirty="0" smtClean="0"/>
              <a:t>Transforming the nation’s consumers</a:t>
            </a:r>
            <a:r>
              <a:rPr lang="en-US" i="1" dirty="0" smtClean="0"/>
              <a:t>: </a:t>
            </a:r>
            <a:r>
              <a:rPr lang="en-US" dirty="0" smtClean="0"/>
              <a:t> good energy decisions             (</a:t>
            </a:r>
            <a:r>
              <a:rPr lang="en-US" dirty="0" err="1" smtClean="0"/>
              <a:t>ie</a:t>
            </a:r>
            <a:r>
              <a:rPr lang="en-US" dirty="0" smtClean="0"/>
              <a:t> lower discount rates) </a:t>
            </a:r>
            <a:r>
              <a:rPr lang="en-US" i="1" dirty="0" smtClean="0"/>
              <a:t>change everything.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5334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Smart Grid/AMI Granular Energy Data: </a:t>
            </a:r>
            <a:br>
              <a:rPr lang="en-US" sz="2200" dirty="0" smtClean="0"/>
            </a:br>
            <a:r>
              <a:rPr lang="en-US" sz="2200" dirty="0" smtClean="0"/>
              <a:t>- </a:t>
            </a:r>
            <a:r>
              <a:rPr lang="en-US" sz="2000" i="1" dirty="0" smtClean="0">
                <a:solidFill>
                  <a:schemeClr val="tx2"/>
                </a:solidFill>
              </a:rPr>
              <a:t>energy diagnostics, feedback, control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38600" y="16002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28575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SzPct val="125000"/>
            </a:pPr>
            <a:endParaRPr lang="en-US" sz="1600" i="1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38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Behavior </a:t>
            </a:r>
            <a:r>
              <a:rPr lang="en-US" sz="1800" kern="0" dirty="0">
                <a:solidFill>
                  <a:schemeClr val="tx2"/>
                </a:solidFill>
                <a:latin typeface="+mn-lt"/>
              </a:rPr>
              <a:t>impacts of smart grid-based information options </a:t>
            </a: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			</a:t>
            </a:r>
            <a:r>
              <a:rPr lang="en-US" sz="1800" i="1" kern="0" dirty="0" smtClean="0">
                <a:solidFill>
                  <a:schemeClr val="tx2"/>
                </a:solidFill>
                <a:latin typeface="+mn-lt"/>
              </a:rPr>
              <a:t>may </a:t>
            </a:r>
            <a:r>
              <a:rPr lang="en-US" sz="1800" i="1" kern="0" dirty="0">
                <a:solidFill>
                  <a:schemeClr val="tx2"/>
                </a:solidFill>
                <a:latin typeface="+mn-lt"/>
              </a:rPr>
              <a:t>be as high as 30%: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Daily </a:t>
            </a:r>
            <a:endParaRPr lang="en-US" sz="1800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End-use 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Carbon </a:t>
            </a:r>
            <a:r>
              <a:rPr lang="en-US" sz="1800" kern="0" dirty="0">
                <a:solidFill>
                  <a:schemeClr val="tx2"/>
                </a:solidFill>
                <a:latin typeface="+mn-lt"/>
              </a:rPr>
              <a:t>Footprint?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>
                <a:solidFill>
                  <a:schemeClr val="tx2"/>
                </a:solidFill>
                <a:latin typeface="+mn-lt"/>
              </a:rPr>
              <a:t>Collective Action?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 l="23703" t="25468" r="40741" b="23596"/>
          <a:stretch>
            <a:fillRect/>
          </a:stretch>
        </p:blipFill>
        <p:spPr bwMode="auto">
          <a:xfrm>
            <a:off x="685800" y="4191000"/>
            <a:ext cx="22860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67200"/>
            <a:ext cx="2667000" cy="192545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67200" y="1905000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Fault-detection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Thematic Control – </a:t>
            </a:r>
            <a:r>
              <a:rPr lang="en-US" sz="1800" i="1" kern="0" dirty="0" smtClean="0">
                <a:solidFill>
                  <a:schemeClr val="tx2"/>
                </a:solidFill>
                <a:latin typeface="+mn-lt"/>
              </a:rPr>
              <a:t>make me green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Control Precision</a:t>
            </a:r>
          </a:p>
          <a:p>
            <a:pPr marL="342900" indent="-342900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Clr>
                <a:srgbClr val="CC66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chemeClr val="tx2"/>
                </a:solidFill>
                <a:latin typeface="+mn-lt"/>
              </a:rPr>
              <a:t>Adaptive Control Strategies</a:t>
            </a:r>
          </a:p>
        </p:txBody>
      </p:sp>
      <p:pic>
        <p:nvPicPr>
          <p:cNvPr id="10" name="Picture 9" descr="GooglePowerMeter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48400" y="4114800"/>
            <a:ext cx="27432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4" descr="Generic_Dashboard.jpg"/>
          <p:cNvPicPr>
            <a:picLocks noChangeAspect="1"/>
          </p:cNvPicPr>
          <p:nvPr/>
        </p:nvPicPr>
        <p:blipFill>
          <a:blip r:embed="rId3" cstate="print"/>
          <a:srcRect l="4230" r="4112" b="17778"/>
          <a:stretch>
            <a:fillRect/>
          </a:stretch>
        </p:blipFill>
        <p:spPr bwMode="auto">
          <a:xfrm>
            <a:off x="4572000" y="1219200"/>
            <a:ext cx="3304567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5" descr="http://www.tendrilinc.com/wp-content/uploads/insight.jpg"/>
          <p:cNvPicPr>
            <a:picLocks noChangeAspect="1" noChangeArrowheads="1"/>
          </p:cNvPicPr>
          <p:nvPr/>
        </p:nvPicPr>
        <p:blipFill>
          <a:blip r:embed="rId4" cstate="print"/>
          <a:srcRect l="7549" t="11646" r="3740" b="8243"/>
          <a:stretch>
            <a:fillRect/>
          </a:stretch>
        </p:blipFill>
        <p:spPr bwMode="auto">
          <a:xfrm>
            <a:off x="533400" y="1295400"/>
            <a:ext cx="1828800" cy="14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447800"/>
            <a:ext cx="1548586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P_v10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2000" contrast="18000"/>
          </a:blip>
          <a:srcRect r="1299" b="29271"/>
          <a:stretch>
            <a:fillRect/>
          </a:stretch>
        </p:blipFill>
        <p:spPr bwMode="auto">
          <a:xfrm>
            <a:off x="5562600" y="3429000"/>
            <a:ext cx="3137384" cy="2971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en-US" sz="2400" dirty="0" smtClean="0">
                <a:solidFill>
                  <a:srgbClr val="FF5050"/>
                </a:solidFill>
              </a:rPr>
              <a:t>Only at the </a:t>
            </a:r>
            <a:r>
              <a:rPr lang="en-US" sz="2400" i="1" dirty="0" smtClean="0">
                <a:solidFill>
                  <a:srgbClr val="FF5050"/>
                </a:solidFill>
              </a:rPr>
              <a:t>very beginning </a:t>
            </a:r>
            <a:r>
              <a:rPr lang="en-US" sz="2400" dirty="0" smtClean="0">
                <a:solidFill>
                  <a:srgbClr val="FF5050"/>
                </a:solidFill>
              </a:rPr>
              <a:t>of adding inference/diagnostics to the Energy Internet</a:t>
            </a:r>
            <a:endParaRPr lang="en-US" sz="2400" dirty="0">
              <a:solidFill>
                <a:srgbClr val="FF5050"/>
              </a:solidFill>
            </a:endParaRPr>
          </a:p>
        </p:txBody>
      </p:sp>
      <p:pic>
        <p:nvPicPr>
          <p:cNvPr id="12" name="Picture 11" descr="PositiveEnerg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962400"/>
            <a:ext cx="4991100" cy="23114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636963" cy="3657600"/>
          </a:xfrm>
          <a:prstGeom prst="rect">
            <a:avLst/>
          </a:prstGeom>
          <a:noFill/>
        </p:spPr>
      </p:pic>
      <p:pic>
        <p:nvPicPr>
          <p:cNvPr id="8" name="Picture 7" descr="New Orleans Energy Usage Map w da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4911" y="1905001"/>
            <a:ext cx="640909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6858000" cy="457200"/>
          </a:xfrm>
        </p:spPr>
        <p:txBody>
          <a:bodyPr/>
          <a:lstStyle/>
          <a:p>
            <a:r>
              <a:rPr lang="en-US" dirty="0" smtClean="0"/>
              <a:t>Meta-Review of Utility Feedback Programs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400"/>
            <a:ext cx="8242300" cy="4622800"/>
          </a:xfrm>
        </p:spPr>
        <p:txBody>
          <a:bodyPr/>
          <a:lstStyle/>
          <a:p>
            <a:pPr lvl="1"/>
            <a:r>
              <a:rPr lang="en-US" sz="1800" dirty="0" smtClean="0"/>
              <a:t>Savings Results by Program Type  </a:t>
            </a:r>
          </a:p>
          <a:p>
            <a:pPr lvl="1"/>
            <a:r>
              <a:rPr lang="en-US" sz="1000" dirty="0" smtClean="0"/>
              <a:t> </a:t>
            </a:r>
            <a:r>
              <a:rPr lang="en-US" sz="1050" dirty="0" err="1" smtClean="0"/>
              <a:t>Erhardt</a:t>
            </a:r>
            <a:r>
              <a:rPr lang="en-US" sz="1050" dirty="0" smtClean="0"/>
              <a:t>-Martinez, Donnelly, &amp; Laitner 2010 (Forthcoming)</a:t>
            </a:r>
            <a:endParaRPr lang="en-US" dirty="0" smtClean="0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1075" y="2305050"/>
            <a:ext cx="7908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3500" y="2312988"/>
            <a:ext cx="8826500" cy="779462"/>
            <a:chOff x="40" y="1457"/>
            <a:chExt cx="5560" cy="491"/>
          </a:xfrm>
        </p:grpSpPr>
        <p:sp>
          <p:nvSpPr>
            <p:cNvPr id="153606" name="Rectangle 6"/>
            <p:cNvSpPr>
              <a:spLocks noChangeArrowheads="1"/>
            </p:cNvSpPr>
            <p:nvPr/>
          </p:nvSpPr>
          <p:spPr bwMode="auto">
            <a:xfrm>
              <a:off x="40" y="1457"/>
              <a:ext cx="72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Opt in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Indiv.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(Total)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53607" name="Rectangle 7"/>
            <p:cNvSpPr>
              <a:spLocks noChangeArrowheads="1"/>
            </p:cNvSpPr>
            <p:nvPr/>
          </p:nvSpPr>
          <p:spPr bwMode="auto">
            <a:xfrm>
              <a:off x="2136" y="1593"/>
              <a:ext cx="7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6.8%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(0.5%)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53608" name="Rectangle 8"/>
            <p:cNvSpPr>
              <a:spLocks noChangeArrowheads="1"/>
            </p:cNvSpPr>
            <p:nvPr/>
          </p:nvSpPr>
          <p:spPr bwMode="auto">
            <a:xfrm>
              <a:off x="3072" y="1593"/>
              <a:ext cx="7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11.0%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(0.85%)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53609" name="Rectangle 9"/>
            <p:cNvSpPr>
              <a:spLocks noChangeArrowheads="1"/>
            </p:cNvSpPr>
            <p:nvPr/>
          </p:nvSpPr>
          <p:spPr bwMode="auto">
            <a:xfrm>
              <a:off x="3952" y="1606"/>
              <a:ext cx="7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7.0%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(0.55%)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53610" name="Rectangle 10"/>
            <p:cNvSpPr>
              <a:spLocks noChangeArrowheads="1"/>
            </p:cNvSpPr>
            <p:nvPr/>
          </p:nvSpPr>
          <p:spPr bwMode="auto">
            <a:xfrm>
              <a:off x="4752" y="1622"/>
              <a:ext cx="84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14.0%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FF6600"/>
                  </a:solidFill>
                  <a:latin typeface="Verdana" pitchFamily="34" charset="0"/>
                </a:rPr>
                <a:t>(1.15%)</a:t>
              </a:r>
              <a:endParaRPr 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800" y="3219450"/>
            <a:ext cx="8839200" cy="779463"/>
            <a:chOff x="32" y="2028"/>
            <a:chExt cx="5568" cy="491"/>
          </a:xfrm>
        </p:grpSpPr>
        <p:sp>
          <p:nvSpPr>
            <p:cNvPr id="153611" name="Rectangle 11"/>
            <p:cNvSpPr>
              <a:spLocks noChangeArrowheads="1"/>
            </p:cNvSpPr>
            <p:nvPr/>
          </p:nvSpPr>
          <p:spPr bwMode="auto">
            <a:xfrm>
              <a:off x="32" y="2028"/>
              <a:ext cx="72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Opt Out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Indiv.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(Total)</a:t>
              </a:r>
            </a:p>
          </p:txBody>
        </p:sp>
        <p:sp>
          <p:nvSpPr>
            <p:cNvPr id="153612" name="Rectangle 12"/>
            <p:cNvSpPr>
              <a:spLocks noChangeArrowheads="1"/>
            </p:cNvSpPr>
            <p:nvPr/>
          </p:nvSpPr>
          <p:spPr bwMode="auto">
            <a:xfrm>
              <a:off x="1368" y="2162"/>
              <a:ext cx="7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5.6%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(4.5%)</a:t>
              </a:r>
            </a:p>
          </p:txBody>
        </p:sp>
        <p:sp>
          <p:nvSpPr>
            <p:cNvPr id="153614" name="Rectangle 14"/>
            <p:cNvSpPr>
              <a:spLocks noChangeArrowheads="1"/>
            </p:cNvSpPr>
            <p:nvPr/>
          </p:nvSpPr>
          <p:spPr bwMode="auto">
            <a:xfrm>
              <a:off x="3944" y="2177"/>
              <a:ext cx="7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7.0%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(5.65%)</a:t>
              </a:r>
            </a:p>
          </p:txBody>
        </p: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4744" y="2193"/>
              <a:ext cx="8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14.0%</a:t>
              </a: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1400">
                  <a:solidFill>
                    <a:srgbClr val="008040"/>
                  </a:solidFill>
                  <a:latin typeface="Verdana" pitchFamily="34" charset="0"/>
                </a:rPr>
                <a:t>(11.25%)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609600"/>
          </a:xfrm>
        </p:spPr>
        <p:txBody>
          <a:bodyPr/>
          <a:lstStyle/>
          <a:p>
            <a:pPr eaLnBrk="1" hangingPunct="1"/>
            <a:r>
              <a:rPr lang="en-US" sz="2200" smtClean="0"/>
              <a:t>Consumer-responsive Architecture = </a:t>
            </a:r>
            <a:br>
              <a:rPr lang="en-US" sz="2200" smtClean="0"/>
            </a:br>
            <a:r>
              <a:rPr lang="en-US" sz="2000" i="1" smtClean="0">
                <a:solidFill>
                  <a:schemeClr val="tx2"/>
                </a:solidFill>
              </a:rPr>
              <a:t>Providing consumers with energy diagnostics, feedback, control</a:t>
            </a:r>
          </a:p>
        </p:txBody>
      </p:sp>
      <p:pic>
        <p:nvPicPr>
          <p:cNvPr id="17411" name="Picture 6" descr="zigbe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9624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124200" y="4495800"/>
            <a:ext cx="10668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sp>
        <p:nvSpPr>
          <p:cNvPr id="1741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65532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i="1" smtClean="0"/>
              <a:t>refers to systems for optimizing consumers’ end-use needs (especially air conditioning, heat, hot water)</a:t>
            </a:r>
          </a:p>
          <a:p>
            <a:pPr eaLnBrk="1" hangingPunct="1"/>
            <a:r>
              <a:rPr lang="en-US" sz="1800" i="1" smtClean="0"/>
              <a:t>based on weather, schedules,                                                                                         and time differentiated costs. </a:t>
            </a: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Time-differentiated rates are more fair,                                                                                  and some would argue inevitable.</a:t>
            </a:r>
          </a:p>
          <a:p>
            <a:pPr eaLnBrk="1" hangingPunct="1"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Customer Responsive Systems                                                                                work 24/7, </a:t>
            </a:r>
          </a:p>
          <a:p>
            <a:pPr eaLnBrk="1" hangingPunct="1"/>
            <a:r>
              <a:rPr lang="en-US" sz="1800" smtClean="0"/>
              <a:t>providing efficiency                                                                                                          as well as peak demand response.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4038600" y="1219200"/>
            <a:ext cx="4724400" cy="5334000"/>
          </a:xfrm>
          <a:prstGeom prst="can">
            <a:avLst>
              <a:gd name="adj" fmla="val 0"/>
            </a:avLst>
          </a:prstGeom>
          <a:solidFill>
            <a:srgbClr val="FF9900">
              <a:alpha val="1215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33400" y="1219200"/>
            <a:ext cx="3124200" cy="3352800"/>
          </a:xfrm>
          <a:prstGeom prst="can">
            <a:avLst>
              <a:gd name="adj" fmla="val 0"/>
            </a:avLst>
          </a:prstGeom>
          <a:solidFill>
            <a:srgbClr val="00FFFF">
              <a:alpha val="1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2133600" y="3733800"/>
            <a:ext cx="12954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745163"/>
            <a:ext cx="1066800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4098" name="Object 6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91000" y="5745163"/>
          <a:ext cx="990600" cy="731837"/>
        </p:xfrm>
        <a:graphic>
          <a:graphicData uri="http://schemas.openxmlformats.org/presentationml/2006/ole">
            <p:oleObj spid="_x0000_s54274" name="Microsoft Imager 1.0 Picture" r:id="rId4" imgW="2915687" imgH="2565517" progId="">
              <p:embed/>
            </p:oleObj>
          </a:graphicData>
        </a:graphic>
      </p:graphicFrame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953000" y="5181600"/>
            <a:ext cx="0" cy="4572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5181600" y="2971800"/>
            <a:ext cx="0" cy="144780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5791200" y="4953000"/>
            <a:ext cx="990600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01967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105400" y="5181600"/>
            <a:ext cx="0" cy="45720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562600" y="5105400"/>
            <a:ext cx="533400" cy="533400"/>
          </a:xfrm>
          <a:prstGeom prst="line">
            <a:avLst/>
          </a:prstGeom>
          <a:noFill/>
          <a:ln w="222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 flipV="1">
            <a:off x="5334000" y="5105400"/>
            <a:ext cx="533400" cy="53340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1143000" y="3733800"/>
            <a:ext cx="12954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pic>
        <p:nvPicPr>
          <p:cNvPr id="4111" name="Picture 15" descr="AA0468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962400"/>
            <a:ext cx="1595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 bwMode="auto">
          <a:xfrm rot="5400000">
            <a:off x="5013325" y="4479925"/>
            <a:ext cx="412750" cy="6858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91600" cy="457200"/>
          </a:xfrm>
        </p:spPr>
        <p:txBody>
          <a:bodyPr/>
          <a:lstStyle/>
          <a:p>
            <a:pPr eaLnBrk="1" hangingPunct="1"/>
            <a:r>
              <a:rPr lang="en-US" sz="2000" i="1" smtClean="0"/>
              <a:t>Consumer-Controlled, Public Network Architecture: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7010400" y="3482975"/>
            <a:ext cx="914400" cy="7842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1219200" y="1295400"/>
            <a:ext cx="2133600" cy="1752600"/>
          </a:xfrm>
          <a:prstGeom prst="can">
            <a:avLst>
              <a:gd name="adj" fmla="val 0"/>
            </a:avLst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10001" r="4762"/>
          <a:stretch>
            <a:fillRect/>
          </a:stretch>
        </p:blipFill>
        <p:spPr bwMode="auto">
          <a:xfrm>
            <a:off x="1524000" y="1371600"/>
            <a:ext cx="14478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295400" y="2286000"/>
            <a:ext cx="2133600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sz="1800"/>
              <a:t>Utility’s            </a:t>
            </a:r>
            <a:r>
              <a:rPr lang="en-US" sz="1800" i="1"/>
              <a:t>Web Workspace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447800" y="3962400"/>
            <a:ext cx="7620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sz="1600" i="1"/>
              <a:t>MDM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438400" y="3962400"/>
            <a:ext cx="762000" cy="30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sz="1600" i="1"/>
              <a:t>CRM</a:t>
            </a:r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4343400" y="1371600"/>
            <a:ext cx="1447800" cy="1447800"/>
          </a:xfrm>
          <a:prstGeom prst="can">
            <a:avLst>
              <a:gd name="adj" fmla="val 0"/>
            </a:avLst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35000"/>
              </a:spcBef>
              <a:spcAft>
                <a:spcPct val="25000"/>
              </a:spcAft>
              <a:buSzPct val="75000"/>
              <a:buFontTx/>
              <a:buChar char="•"/>
            </a:pPr>
            <a:endParaRPr lang="en-US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419600" y="2209800"/>
            <a:ext cx="129540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sz="1600"/>
              <a:t>Device                    </a:t>
            </a:r>
            <a:r>
              <a:rPr lang="en-US" sz="1600" i="1"/>
              <a:t>Workspace</a:t>
            </a: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524000"/>
            <a:ext cx="1066800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295400" y="6096000"/>
            <a:ext cx="22098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i="1"/>
              <a:t>Utility-side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096000" y="2209800"/>
            <a:ext cx="220980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  <a:buSzPct val="75000"/>
            </a:pPr>
            <a:r>
              <a:rPr lang="en-US" i="1"/>
              <a:t>Consumer-side</a:t>
            </a: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3581400" y="2133600"/>
            <a:ext cx="609600" cy="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581400" y="3124200"/>
            <a:ext cx="1295400" cy="137160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>
            <a:off x="4114800" y="4724400"/>
            <a:ext cx="762000" cy="228600"/>
          </a:xfrm>
          <a:custGeom>
            <a:avLst/>
            <a:gdLst>
              <a:gd name="T0" fmla="*/ 0 w 1624"/>
              <a:gd name="T1" fmla="*/ 405 h 405"/>
              <a:gd name="T2" fmla="*/ 496 w 1624"/>
              <a:gd name="T3" fmla="*/ 85 h 405"/>
              <a:gd name="T4" fmla="*/ 1080 w 1624"/>
              <a:gd name="T5" fmla="*/ 37 h 405"/>
              <a:gd name="T6" fmla="*/ 1624 w 1624"/>
              <a:gd name="T7" fmla="*/ 309 h 405"/>
              <a:gd name="T8" fmla="*/ 0 60000 65536"/>
              <a:gd name="T9" fmla="*/ 0 60000 65536"/>
              <a:gd name="T10" fmla="*/ 0 60000 65536"/>
              <a:gd name="T11" fmla="*/ 0 60000 65536"/>
              <a:gd name="T12" fmla="*/ 0 w 1624"/>
              <a:gd name="T13" fmla="*/ 0 h 405"/>
              <a:gd name="T14" fmla="*/ 1624 w 1624"/>
              <a:gd name="T15" fmla="*/ 405 h 4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4" h="405">
                <a:moveTo>
                  <a:pt x="0" y="405"/>
                </a:moveTo>
                <a:cubicBezTo>
                  <a:pt x="158" y="275"/>
                  <a:pt x="316" y="146"/>
                  <a:pt x="496" y="85"/>
                </a:cubicBezTo>
                <a:cubicBezTo>
                  <a:pt x="676" y="24"/>
                  <a:pt x="892" y="0"/>
                  <a:pt x="1080" y="37"/>
                </a:cubicBezTo>
                <a:cubicBezTo>
                  <a:pt x="1268" y="74"/>
                  <a:pt x="1533" y="264"/>
                  <a:pt x="1624" y="309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28" name="Picture 32" descr="ZigBee Alliance"/>
          <p:cNvPicPr>
            <a:picLocks noChangeAspect="1" noChangeArrowheads="1"/>
          </p:cNvPicPr>
          <p:nvPr/>
        </p:nvPicPr>
        <p:blipFill>
          <a:blip r:embed="rId11" cstate="print"/>
          <a:srcRect t="1646" r="90385" b="18108"/>
          <a:stretch>
            <a:fillRect/>
          </a:stretch>
        </p:blipFill>
        <p:spPr bwMode="auto">
          <a:xfrm>
            <a:off x="3879850" y="4876800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133600" y="4876800"/>
            <a:ext cx="0" cy="685800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22098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xus Standard Template 121304">
  <a:themeElements>
    <a:clrScheme name="1_Nexus Standard Template 121304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1_Nexus Standard Template 1213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xus Standard Template 121304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xus Standard Template 121304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xus Standard Template 121304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xus Presentation">
  <a:themeElements>
    <a:clrScheme name="Nexus Presentation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Nexus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35000"/>
          </a:spcBef>
          <a:spcAft>
            <a:spcPct val="25000"/>
          </a:spcAft>
          <a:buClrTx/>
          <a:buSzPct val="75000"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xus Presentation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us Presentation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us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us Presentation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 std</Template>
  <TotalTime>6621</TotalTime>
  <Words>497</Words>
  <Application>Microsoft Office PowerPoint</Application>
  <PresentationFormat>On-screen Show (4:3)</PresentationFormat>
  <Paragraphs>96</Paragraphs>
  <Slides>10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1_Nexus Standard Template 121304</vt:lpstr>
      <vt:lpstr>Nexus Presentation</vt:lpstr>
      <vt:lpstr>Photo Editor Photo</vt:lpstr>
      <vt:lpstr>Microsoft Imager 1.0 Picture</vt:lpstr>
      <vt:lpstr>Information-enabled Energy Efficiency</vt:lpstr>
      <vt:lpstr> 80% below 1990 means:  Reduce  US Carbon pp from 5.5 tons/yr to &lt; 1 ton/yr</vt:lpstr>
      <vt:lpstr>How will we Enable Energy Efficiency?</vt:lpstr>
      <vt:lpstr>Smart Grid/AMI Granular Energy Data:  - energy diagnostics, feedback, control</vt:lpstr>
      <vt:lpstr>Slide 5</vt:lpstr>
      <vt:lpstr>Slide 6</vt:lpstr>
      <vt:lpstr>Meta-Review of Utility Feedback Programs </vt:lpstr>
      <vt:lpstr>Consumer-responsive Architecture =  Providing consumers with energy diagnostics, feedback, control</vt:lpstr>
      <vt:lpstr>Consumer-Controlled, Public Network Architecture:</vt:lpstr>
      <vt:lpstr>Key Hypothesis:  Utilities create the enabling conditions for market-based systems</vt:lpstr>
    </vt:vector>
  </TitlesOfParts>
  <Company>Nexus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Nexus Energy</dc:creator>
  <cp:lastModifiedBy>Harvey Michaels</cp:lastModifiedBy>
  <cp:revision>459</cp:revision>
  <cp:lastPrinted>2005-05-25T14:49:00Z</cp:lastPrinted>
  <dcterms:created xsi:type="dcterms:W3CDTF">2007-01-30T22:45:31Z</dcterms:created>
  <dcterms:modified xsi:type="dcterms:W3CDTF">2010-06-18T12:55:58Z</dcterms:modified>
</cp:coreProperties>
</file>